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2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7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4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4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7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1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6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1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0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5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1DED-A372-4E4C-8676-6E535A05575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504F-BF35-4470-AF80-A3CC7E929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995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4450A9B2-8DA9-4DCD-AB4A-1EEABC35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913" y="636608"/>
            <a:ext cx="7251296" cy="5756464"/>
          </a:xfrm>
          <a:custGeom>
            <a:avLst/>
            <a:gdLst>
              <a:gd name="connsiteX0" fmla="*/ 3697237 w 7251296"/>
              <a:gd name="connsiteY0" fmla="*/ 2784045 h 5756464"/>
              <a:gd name="connsiteX1" fmla="*/ 5157717 w 7251296"/>
              <a:gd name="connsiteY1" fmla="*/ 2784045 h 5756464"/>
              <a:gd name="connsiteX2" fmla="*/ 5366357 w 7251296"/>
              <a:gd name="connsiteY2" fmla="*/ 2900022 h 5756464"/>
              <a:gd name="connsiteX3" fmla="*/ 6096596 w 7251296"/>
              <a:gd name="connsiteY3" fmla="*/ 4149984 h 5756464"/>
              <a:gd name="connsiteX4" fmla="*/ 6096596 w 7251296"/>
              <a:gd name="connsiteY4" fmla="*/ 4390527 h 5756464"/>
              <a:gd name="connsiteX5" fmla="*/ 5366357 w 7251296"/>
              <a:gd name="connsiteY5" fmla="*/ 5640489 h 5756464"/>
              <a:gd name="connsiteX6" fmla="*/ 5157717 w 7251296"/>
              <a:gd name="connsiteY6" fmla="*/ 5756464 h 5756464"/>
              <a:gd name="connsiteX7" fmla="*/ 3697237 w 7251296"/>
              <a:gd name="connsiteY7" fmla="*/ 5756464 h 5756464"/>
              <a:gd name="connsiteX8" fmla="*/ 3488597 w 7251296"/>
              <a:gd name="connsiteY8" fmla="*/ 5640489 h 5756464"/>
              <a:gd name="connsiteX9" fmla="*/ 2758358 w 7251296"/>
              <a:gd name="connsiteY9" fmla="*/ 4390527 h 5756464"/>
              <a:gd name="connsiteX10" fmla="*/ 2758358 w 7251296"/>
              <a:gd name="connsiteY10" fmla="*/ 4149984 h 5756464"/>
              <a:gd name="connsiteX11" fmla="*/ 3488597 w 7251296"/>
              <a:gd name="connsiteY11" fmla="*/ 2900022 h 5756464"/>
              <a:gd name="connsiteX12" fmla="*/ 3697237 w 7251296"/>
              <a:gd name="connsiteY12" fmla="*/ 2784045 h 5756464"/>
              <a:gd name="connsiteX13" fmla="*/ 1437823 w 7251296"/>
              <a:gd name="connsiteY13" fmla="*/ 281006 h 5756464"/>
              <a:gd name="connsiteX14" fmla="*/ 3556238 w 7251296"/>
              <a:gd name="connsiteY14" fmla="*/ 281006 h 5756464"/>
              <a:gd name="connsiteX15" fmla="*/ 3885668 w 7251296"/>
              <a:gd name="connsiteY15" fmla="*/ 472464 h 5756464"/>
              <a:gd name="connsiteX16" fmla="*/ 4942588 w 7251296"/>
              <a:gd name="connsiteY16" fmla="*/ 2300431 h 5756464"/>
              <a:gd name="connsiteX17" fmla="*/ 4981194 w 7251296"/>
              <a:gd name="connsiteY17" fmla="*/ 2583772 h 5756464"/>
              <a:gd name="connsiteX18" fmla="*/ 4958806 w 7251296"/>
              <a:gd name="connsiteY18" fmla="*/ 2636229 h 5756464"/>
              <a:gd name="connsiteX19" fmla="*/ 4944721 w 7251296"/>
              <a:gd name="connsiteY19" fmla="*/ 2636229 h 5756464"/>
              <a:gd name="connsiteX20" fmla="*/ 3624769 w 7251296"/>
              <a:gd name="connsiteY20" fmla="*/ 2636229 h 5756464"/>
              <a:gd name="connsiteX21" fmla="*/ 3395380 w 7251296"/>
              <a:gd name="connsiteY21" fmla="*/ 2763740 h 5756464"/>
              <a:gd name="connsiteX22" fmla="*/ 2592511 w 7251296"/>
              <a:gd name="connsiteY22" fmla="*/ 4138022 h 5756464"/>
              <a:gd name="connsiteX23" fmla="*/ 2592511 w 7251296"/>
              <a:gd name="connsiteY23" fmla="*/ 4402489 h 5756464"/>
              <a:gd name="connsiteX24" fmla="*/ 2735405 w 7251296"/>
              <a:gd name="connsiteY24" fmla="*/ 4647082 h 5756464"/>
              <a:gd name="connsiteX25" fmla="*/ 2762613 w 7251296"/>
              <a:gd name="connsiteY25" fmla="*/ 4693654 h 5756464"/>
              <a:gd name="connsiteX26" fmla="*/ 2648495 w 7251296"/>
              <a:gd name="connsiteY26" fmla="*/ 4693654 h 5756464"/>
              <a:gd name="connsiteX27" fmla="*/ 1437823 w 7251296"/>
              <a:gd name="connsiteY27" fmla="*/ 4693654 h 5756464"/>
              <a:gd name="connsiteX28" fmla="*/ 1112968 w 7251296"/>
              <a:gd name="connsiteY28" fmla="*/ 4502196 h 5756464"/>
              <a:gd name="connsiteX29" fmla="*/ 51474 w 7251296"/>
              <a:gd name="connsiteY29" fmla="*/ 2674230 h 5756464"/>
              <a:gd name="connsiteX30" fmla="*/ 51474 w 7251296"/>
              <a:gd name="connsiteY30" fmla="*/ 2300431 h 5756464"/>
              <a:gd name="connsiteX31" fmla="*/ 1112968 w 7251296"/>
              <a:gd name="connsiteY31" fmla="*/ 472464 h 5756464"/>
              <a:gd name="connsiteX32" fmla="*/ 1437823 w 7251296"/>
              <a:gd name="connsiteY32" fmla="*/ 281006 h 5756464"/>
              <a:gd name="connsiteX33" fmla="*/ 5288574 w 7251296"/>
              <a:gd name="connsiteY33" fmla="*/ 0 h 5756464"/>
              <a:gd name="connsiteX34" fmla="*/ 6470428 w 7251296"/>
              <a:gd name="connsiteY34" fmla="*/ 0 h 5756464"/>
              <a:gd name="connsiteX35" fmla="*/ 6639264 w 7251296"/>
              <a:gd name="connsiteY35" fmla="*/ 93851 h 5756464"/>
              <a:gd name="connsiteX36" fmla="*/ 7230191 w 7251296"/>
              <a:gd name="connsiteY36" fmla="*/ 1105350 h 5756464"/>
              <a:gd name="connsiteX37" fmla="*/ 7230191 w 7251296"/>
              <a:gd name="connsiteY37" fmla="*/ 1300002 h 5756464"/>
              <a:gd name="connsiteX38" fmla="*/ 6639264 w 7251296"/>
              <a:gd name="connsiteY38" fmla="*/ 2311500 h 5756464"/>
              <a:gd name="connsiteX39" fmla="*/ 6470428 w 7251296"/>
              <a:gd name="connsiteY39" fmla="*/ 2405350 h 5756464"/>
              <a:gd name="connsiteX40" fmla="*/ 5288574 w 7251296"/>
              <a:gd name="connsiteY40" fmla="*/ 2405350 h 5756464"/>
              <a:gd name="connsiteX41" fmla="*/ 5119738 w 7251296"/>
              <a:gd name="connsiteY41" fmla="*/ 2311500 h 5756464"/>
              <a:gd name="connsiteX42" fmla="*/ 4528812 w 7251296"/>
              <a:gd name="connsiteY42" fmla="*/ 1300002 h 5756464"/>
              <a:gd name="connsiteX43" fmla="*/ 4528812 w 7251296"/>
              <a:gd name="connsiteY43" fmla="*/ 1105350 h 5756464"/>
              <a:gd name="connsiteX44" fmla="*/ 5119738 w 7251296"/>
              <a:gd name="connsiteY44" fmla="*/ 93851 h 5756464"/>
              <a:gd name="connsiteX45" fmla="*/ 5288574 w 7251296"/>
              <a:gd name="connsiteY45" fmla="*/ 0 h 575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251296" h="5756464">
                <a:moveTo>
                  <a:pt x="3697237" y="2784045"/>
                </a:moveTo>
                <a:cubicBezTo>
                  <a:pt x="5157717" y="2784045"/>
                  <a:pt x="5157717" y="2784045"/>
                  <a:pt x="5157717" y="2784045"/>
                </a:cubicBezTo>
                <a:cubicBezTo>
                  <a:pt x="5231610" y="2784045"/>
                  <a:pt x="5327237" y="2835591"/>
                  <a:pt x="5366357" y="2900022"/>
                </a:cubicBezTo>
                <a:cubicBezTo>
                  <a:pt x="6096596" y="4149984"/>
                  <a:pt x="6096596" y="4149984"/>
                  <a:pt x="6096596" y="4149984"/>
                </a:cubicBezTo>
                <a:cubicBezTo>
                  <a:pt x="6131370" y="4218711"/>
                  <a:pt x="6131370" y="4321800"/>
                  <a:pt x="6096596" y="4390527"/>
                </a:cubicBezTo>
                <a:cubicBezTo>
                  <a:pt x="5366357" y="5640489"/>
                  <a:pt x="5366357" y="5640489"/>
                  <a:pt x="5366357" y="5640489"/>
                </a:cubicBezTo>
                <a:cubicBezTo>
                  <a:pt x="5327237" y="5704920"/>
                  <a:pt x="5231610" y="5756464"/>
                  <a:pt x="5157717" y="5756464"/>
                </a:cubicBezTo>
                <a:lnTo>
                  <a:pt x="3697237" y="5756464"/>
                </a:lnTo>
                <a:cubicBezTo>
                  <a:pt x="3618997" y="5756464"/>
                  <a:pt x="3523371" y="5704920"/>
                  <a:pt x="3488597" y="5640489"/>
                </a:cubicBezTo>
                <a:cubicBezTo>
                  <a:pt x="2758358" y="4390527"/>
                  <a:pt x="2758358" y="4390527"/>
                  <a:pt x="2758358" y="4390527"/>
                </a:cubicBezTo>
                <a:cubicBezTo>
                  <a:pt x="2719237" y="4321800"/>
                  <a:pt x="2719237" y="4218711"/>
                  <a:pt x="2758358" y="4149984"/>
                </a:cubicBezTo>
                <a:cubicBezTo>
                  <a:pt x="3488597" y="2900022"/>
                  <a:pt x="3488597" y="2900022"/>
                  <a:pt x="3488597" y="2900022"/>
                </a:cubicBezTo>
                <a:cubicBezTo>
                  <a:pt x="3523371" y="2835591"/>
                  <a:pt x="3618997" y="2784045"/>
                  <a:pt x="3697237" y="2784045"/>
                </a:cubicBezTo>
                <a:close/>
                <a:moveTo>
                  <a:pt x="1437823" y="281006"/>
                </a:moveTo>
                <a:cubicBezTo>
                  <a:pt x="1437823" y="281006"/>
                  <a:pt x="1437823" y="281006"/>
                  <a:pt x="3556238" y="281006"/>
                </a:cubicBezTo>
                <a:cubicBezTo>
                  <a:pt x="3693500" y="281006"/>
                  <a:pt x="3817038" y="353942"/>
                  <a:pt x="3885668" y="472464"/>
                </a:cubicBezTo>
                <a:cubicBezTo>
                  <a:pt x="3885668" y="472464"/>
                  <a:pt x="3885668" y="472464"/>
                  <a:pt x="4942588" y="2300431"/>
                </a:cubicBezTo>
                <a:cubicBezTo>
                  <a:pt x="4994062" y="2385903"/>
                  <a:pt x="5006931" y="2489325"/>
                  <a:pt x="4981194" y="2583772"/>
                </a:cubicBezTo>
                <a:lnTo>
                  <a:pt x="4958806" y="2636229"/>
                </a:lnTo>
                <a:lnTo>
                  <a:pt x="4944721" y="2636229"/>
                </a:lnTo>
                <a:cubicBezTo>
                  <a:pt x="4722442" y="2636229"/>
                  <a:pt x="4327280" y="2636229"/>
                  <a:pt x="3624769" y="2636229"/>
                </a:cubicBezTo>
                <a:cubicBezTo>
                  <a:pt x="3538749" y="2636229"/>
                  <a:pt x="3433611" y="2692901"/>
                  <a:pt x="3395380" y="2763740"/>
                </a:cubicBezTo>
                <a:cubicBezTo>
                  <a:pt x="3395380" y="2763740"/>
                  <a:pt x="3395380" y="2763740"/>
                  <a:pt x="2592511" y="4138022"/>
                </a:cubicBezTo>
                <a:cubicBezTo>
                  <a:pt x="2549498" y="4213584"/>
                  <a:pt x="2549498" y="4326926"/>
                  <a:pt x="2592511" y="4402489"/>
                </a:cubicBezTo>
                <a:cubicBezTo>
                  <a:pt x="2592511" y="4402489"/>
                  <a:pt x="2592511" y="4402489"/>
                  <a:pt x="2735405" y="4647082"/>
                </a:cubicBezTo>
                <a:lnTo>
                  <a:pt x="2762613" y="4693654"/>
                </a:lnTo>
                <a:lnTo>
                  <a:pt x="2648495" y="4693654"/>
                </a:lnTo>
                <a:cubicBezTo>
                  <a:pt x="2352185" y="4693654"/>
                  <a:pt x="1959152" y="4693654"/>
                  <a:pt x="1437823" y="4693654"/>
                </a:cubicBezTo>
                <a:cubicBezTo>
                  <a:pt x="1305136" y="4693654"/>
                  <a:pt x="1177025" y="4620718"/>
                  <a:pt x="1112968" y="4502196"/>
                </a:cubicBezTo>
                <a:cubicBezTo>
                  <a:pt x="1112968" y="4502196"/>
                  <a:pt x="1112968" y="4502196"/>
                  <a:pt x="51474" y="2674230"/>
                </a:cubicBezTo>
                <a:cubicBezTo>
                  <a:pt x="-17158" y="2560267"/>
                  <a:pt x="-17158" y="2414394"/>
                  <a:pt x="51474" y="2300431"/>
                </a:cubicBezTo>
                <a:cubicBezTo>
                  <a:pt x="51474" y="2300431"/>
                  <a:pt x="51474" y="2300431"/>
                  <a:pt x="1112968" y="472464"/>
                </a:cubicBezTo>
                <a:cubicBezTo>
                  <a:pt x="1177025" y="353942"/>
                  <a:pt x="1305136" y="281006"/>
                  <a:pt x="1437823" y="281006"/>
                </a:cubicBezTo>
                <a:close/>
                <a:moveTo>
                  <a:pt x="5288574" y="0"/>
                </a:moveTo>
                <a:cubicBezTo>
                  <a:pt x="6470428" y="0"/>
                  <a:pt x="6470428" y="0"/>
                  <a:pt x="6470428" y="0"/>
                </a:cubicBezTo>
                <a:cubicBezTo>
                  <a:pt x="6530224" y="0"/>
                  <a:pt x="6607608" y="41712"/>
                  <a:pt x="6639264" y="93851"/>
                </a:cubicBezTo>
                <a:cubicBezTo>
                  <a:pt x="7230191" y="1105350"/>
                  <a:pt x="7230191" y="1105350"/>
                  <a:pt x="7230191" y="1105350"/>
                </a:cubicBezTo>
                <a:cubicBezTo>
                  <a:pt x="7258331" y="1160965"/>
                  <a:pt x="7258331" y="1244387"/>
                  <a:pt x="7230191" y="1300002"/>
                </a:cubicBezTo>
                <a:cubicBezTo>
                  <a:pt x="6639264" y="2311500"/>
                  <a:pt x="6639264" y="2311500"/>
                  <a:pt x="6639264" y="2311500"/>
                </a:cubicBezTo>
                <a:cubicBezTo>
                  <a:pt x="6607608" y="2363640"/>
                  <a:pt x="6530224" y="2405350"/>
                  <a:pt x="6470428" y="2405350"/>
                </a:cubicBezTo>
                <a:lnTo>
                  <a:pt x="5288574" y="2405350"/>
                </a:lnTo>
                <a:cubicBezTo>
                  <a:pt x="5225261" y="2405350"/>
                  <a:pt x="5147878" y="2363640"/>
                  <a:pt x="5119738" y="2311500"/>
                </a:cubicBezTo>
                <a:cubicBezTo>
                  <a:pt x="4528812" y="1300002"/>
                  <a:pt x="4528812" y="1300002"/>
                  <a:pt x="4528812" y="1300002"/>
                </a:cubicBezTo>
                <a:cubicBezTo>
                  <a:pt x="4497154" y="1244387"/>
                  <a:pt x="4497154" y="1160965"/>
                  <a:pt x="4528812" y="1105350"/>
                </a:cubicBezTo>
                <a:cubicBezTo>
                  <a:pt x="5119738" y="93851"/>
                  <a:pt x="5119738" y="93851"/>
                  <a:pt x="5119738" y="93851"/>
                </a:cubicBezTo>
                <a:cubicBezTo>
                  <a:pt x="5147878" y="41712"/>
                  <a:pt x="5225261" y="0"/>
                  <a:pt x="528857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914A7-2F83-46D9-9945-11D6C20A8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0806" y="1322356"/>
            <a:ext cx="4273596" cy="329028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The role of archaeology on the Dying to Talk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A1735-F75F-4E9C-BA93-FAA2127F7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0806" y="4777451"/>
            <a:ext cx="4273596" cy="1237867"/>
          </a:xfrm>
        </p:spPr>
        <p:txBody>
          <a:bodyPr anchor="t">
            <a:normAutofit/>
          </a:bodyPr>
          <a:lstStyle/>
          <a:p>
            <a:pPr algn="l"/>
            <a:r>
              <a:rPr lang="en-GB" sz="2800" dirty="0"/>
              <a:t>Aoife Sutton</a:t>
            </a:r>
          </a:p>
        </p:txBody>
      </p:sp>
      <p:pic>
        <p:nvPicPr>
          <p:cNvPr id="4" name="Picture 3" descr="A black rectangular object with white text&#10;&#10;Description automatically generated with low confidence">
            <a:extLst>
              <a:ext uri="{FF2B5EF4-FFF2-40B4-BE49-F238E27FC236}">
                <a16:creationId xmlns:a16="http://schemas.microsoft.com/office/drawing/2014/main" id="{56672DC0-E5B3-4D47-8933-AD685216E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33" y="2069664"/>
            <a:ext cx="2253441" cy="1543607"/>
          </a:xfrm>
          <a:prstGeom prst="rect">
            <a:avLst/>
          </a:prstGeom>
        </p:spPr>
      </p:pic>
      <p:pic>
        <p:nvPicPr>
          <p:cNvPr id="7" name="Picture 6" descr="logo-internal-homepage">
            <a:extLst>
              <a:ext uri="{FF2B5EF4-FFF2-40B4-BE49-F238E27FC236}">
                <a16:creationId xmlns:a16="http://schemas.microsoft.com/office/drawing/2014/main" id="{D1A29083-E663-4DFB-8954-D1DF50DEC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192" y="1619207"/>
            <a:ext cx="1751804" cy="440151"/>
          </a:xfrm>
          <a:prstGeom prst="rect">
            <a:avLst/>
          </a:prstGeom>
          <a:noFill/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E234CEC-DFEC-4216-88DB-CB38B062D3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6" b="20211"/>
          <a:stretch/>
        </p:blipFill>
        <p:spPr bwMode="auto">
          <a:xfrm>
            <a:off x="3781845" y="4294775"/>
            <a:ext cx="2071829" cy="122417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0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302DF-2F36-4696-834F-35CF10B5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dirty="0"/>
              <a:t>Sources of interest:</a:t>
            </a:r>
            <a:br>
              <a:rPr lang="en-GB" sz="5400" dirty="0"/>
            </a:br>
            <a:r>
              <a:rPr lang="en-GB" sz="5400" dirty="0"/>
              <a:t>Archaeology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4139-C274-462A-A5E0-6D2D6CD3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Büster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L.S., Croucher, K.T.,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Dayes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J.E., Green, L.I. and Faull, C., 2018. From plastered skulls to palliative care: what the past can teach us about dealing with death.</a:t>
            </a:r>
          </a:p>
          <a:p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Croucher, K., 2018. Keeping the dead close: grief and bereavement in the treatment of skulls from the Neolithic Middle East. </a:t>
            </a:r>
            <a:r>
              <a:rPr lang="en-US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Mortality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(2), pp.103-120.</a:t>
            </a:r>
          </a:p>
          <a:p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Croucher, K.,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Büster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Dayes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J., Green, L., Raynsford, J., Comerford Boyes, L. and Faull, C., 2020. Archaeology and contemporary death: Using the past to provoke, challenge and engage. </a:t>
            </a:r>
            <a:r>
              <a:rPr lang="en-US" sz="24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US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(12), p.e0244058.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9636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75AEBDD3-B56F-481F-B681-E422663D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6979-CDCB-4B0B-B1A7-8D84E700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en-GB" sz="3700" dirty="0"/>
              <a:t>Why did we use archaeology as part of the Dying to Talk project?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map&#10;&#10;Description automatically generated with low confidence">
            <a:extLst>
              <a:ext uri="{FF2B5EF4-FFF2-40B4-BE49-F238E27FC236}">
                <a16:creationId xmlns:a16="http://schemas.microsoft.com/office/drawing/2014/main" id="{A411898C-27F3-4816-8DAB-47BDD82B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4" y="2515721"/>
            <a:ext cx="3274548" cy="2837941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2711-A9EA-4727-9D96-DCD15A81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900" y="1690688"/>
            <a:ext cx="5954298" cy="441200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The Continuing Bonds project – AHRC project which ran between 2016-2018  - Dr Karina Croucher (University of Bradford – collaboration between archaeology and healthcare). </a:t>
            </a:r>
          </a:p>
          <a:p>
            <a:r>
              <a:rPr lang="en-GB" sz="2400" dirty="0"/>
              <a:t>Used archaeology to open up conversations about death, dying and bereavement – workshops.</a:t>
            </a:r>
          </a:p>
          <a:p>
            <a:r>
              <a:rPr lang="en-GB" sz="2400" dirty="0"/>
              <a:t>Successful in the context of Continuing Bonds – incorporated as an element of the Dying to Talk project.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5749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D639C-0C81-4DD1-9CC0-44F560AB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6100" dirty="0"/>
              <a:t>Our ambassadors and archaeology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8636-F5A5-47C5-A464-4799FCCB4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GB" dirty="0"/>
              <a:t>Set an archaeological task for our ambassadors – similar to workshop prompt questions used during Continuing Bonds.</a:t>
            </a:r>
          </a:p>
          <a:p>
            <a:r>
              <a:rPr lang="en-GB" dirty="0"/>
              <a:t>An excellent exercise in taking an accessible approach in discussing death.</a:t>
            </a:r>
          </a:p>
          <a:p>
            <a:r>
              <a:rPr lang="en-GB" dirty="0"/>
              <a:t>Archaeology was an element that came up in resource development and co-production. 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 descr="A gold ring on a table&#10;&#10;Description automatically generated">
            <a:extLst>
              <a:ext uri="{FF2B5EF4-FFF2-40B4-BE49-F238E27FC236}">
                <a16:creationId xmlns:a16="http://schemas.microsoft.com/office/drawing/2014/main" id="{C31791E8-2853-4A6C-9AE2-0E387B4B4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" b="19113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A36F5-A8DF-47CC-AC0F-8568B1ABC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35" r="-1" b="-1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9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B26A6-AAEF-47C6-B4B4-E04D1498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000" dirty="0"/>
              <a:t>Archaeology and the developed resources 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8564-0A0D-42F6-AEB6-5DDDDE06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3200" dirty="0"/>
              <a:t>Colouring book – use of urns etc. </a:t>
            </a:r>
          </a:p>
          <a:p>
            <a:r>
              <a:rPr lang="en-GB" sz="3200" dirty="0"/>
              <a:t>Death themed card game – archaeological examples.</a:t>
            </a:r>
          </a:p>
          <a:p>
            <a:r>
              <a:rPr lang="en-GB" sz="3200" dirty="0"/>
              <a:t>Cemetery booklet with historical examples. </a:t>
            </a:r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6E519D5-4CA8-4F40-BADE-E6446AE63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r="10709" b="-2"/>
          <a:stretch/>
        </p:blipFill>
        <p:spPr>
          <a:xfrm>
            <a:off x="7045738" y="2044438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9A4A5A-466F-4F29-8419-B555765C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dirty="0" err="1"/>
              <a:t>Colouring</a:t>
            </a:r>
            <a:r>
              <a:rPr lang="en-US" dirty="0"/>
              <a:t> Book page example – archaeology incorporated in bottom paragraph. </a:t>
            </a:r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EFE40993-BF81-417A-97C0-FD74B8A59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640080"/>
            <a:ext cx="474531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3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9BCBD-C82F-437B-A7ED-EB92BD68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GB" sz="5200"/>
              <a:t>Our Festivals of the Dead and Archaeology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2C7A76-2330-4CB2-8410-BFD48FEF8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4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6732-19FE-468B-8268-A88D91BB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GB" dirty="0"/>
              <a:t>Archaeology and our activities: death mask painting, grave good sculpture, funerary jewellery making, tomb/ coffin painting, archaeological case studies (Continuing Bonds examples).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61366-031F-45B8-9BF4-03411A75D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r="3007" b="-3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6DC0E-A0C5-4CD5-80B4-C5B4F296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Our festivals of the Dead and Archaeology 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BEABEC52-C11C-4C8A-A08E-587A3F57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886" y="3037747"/>
            <a:ext cx="3600041" cy="2700030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FD767461-6F96-402D-8658-0BCC67BBE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3" y="2619782"/>
            <a:ext cx="3758184" cy="3600041"/>
          </a:xfrm>
          <a:prstGeom prst="rect">
            <a:avLst/>
          </a:prstGeom>
        </p:spPr>
      </p:pic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9828AF3-7523-4C7E-BF7B-4A15566B2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2635802"/>
            <a:ext cx="3758184" cy="35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3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CCAD4-54CF-4CCD-AF4F-80393740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/>
              <a:t>Archaeology in the feedback: Quotes from ambassadors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14EC-2697-4DEA-BAEE-1CCE012C6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i="1" dirty="0">
                <a:latin typeface="Roboto" panose="02000000000000000000" pitchFamily="2" charset="0"/>
              </a:rPr>
              <a:t>‘T</a:t>
            </a:r>
            <a:r>
              <a:rPr lang="en-US" b="0" i="1" dirty="0">
                <a:effectLst/>
                <a:latin typeface="Roboto" panose="02000000000000000000" pitchFamily="2" charset="0"/>
              </a:rPr>
              <a:t>he history and past traditions shown in archeology can tell us a lot about how people dealt with death in the past and how it’s changed’</a:t>
            </a:r>
          </a:p>
          <a:p>
            <a:r>
              <a:rPr lang="en-US" b="0" i="1" dirty="0">
                <a:effectLst/>
                <a:latin typeface="Roboto" panose="02000000000000000000" pitchFamily="2" charset="0"/>
              </a:rPr>
              <a:t>‘Initially I thought it was purely about bones and fossils but it seems it’s a bit more than that, it tells a history and so much more is involved and I think it’s relevant to death and dying because it demonstrates options on how people can proceed with the inevitable.’</a:t>
            </a:r>
          </a:p>
          <a:p>
            <a:r>
              <a:rPr lang="en-US" i="1" dirty="0">
                <a:latin typeface="Roboto" panose="02000000000000000000" pitchFamily="2" charset="0"/>
              </a:rPr>
              <a:t>‘</a:t>
            </a:r>
            <a:r>
              <a:rPr lang="en-US" b="0" i="1" dirty="0">
                <a:effectLst/>
                <a:latin typeface="Roboto" panose="02000000000000000000" pitchFamily="2" charset="0"/>
              </a:rPr>
              <a:t>It helps others to relate to each other and bond over ancestors or be able to respect other cultures.’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0826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3021A-873B-46BB-8CEE-CC2CAAD6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Archaeology: how has it assisted?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A16C-E5F6-4A21-BAC4-5C98F6D9B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3200" dirty="0"/>
              <a:t>A gateway topic – easily opens up conversations. </a:t>
            </a:r>
          </a:p>
          <a:p>
            <a:r>
              <a:rPr lang="en-GB" sz="3200" dirty="0"/>
              <a:t>An interesting element incorporated into resource development and festival of the dead activities.</a:t>
            </a:r>
          </a:p>
          <a:p>
            <a:r>
              <a:rPr lang="en-GB" sz="3200" dirty="0"/>
              <a:t>Met with enthusiasm from students and ambassadors. </a:t>
            </a:r>
          </a:p>
          <a:p>
            <a:r>
              <a:rPr lang="en-GB" sz="3200" dirty="0"/>
              <a:t>Easily illustrates the variance in death practices in the past and relates to contemporary society. </a:t>
            </a:r>
          </a:p>
        </p:txBody>
      </p:sp>
    </p:spTree>
    <p:extLst>
      <p:ext uri="{BB962C8B-B14F-4D97-AF65-F5344CB8AC3E}">
        <p14:creationId xmlns:p14="http://schemas.microsoft.com/office/powerpoint/2010/main" val="287058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827B268BD9C4D863CC51808233C77" ma:contentTypeVersion="12" ma:contentTypeDescription="Create a new document." ma:contentTypeScope="" ma:versionID="ba2b67975866221a952a4037a7a3e1e9">
  <xsd:schema xmlns:xsd="http://www.w3.org/2001/XMLSchema" xmlns:xs="http://www.w3.org/2001/XMLSchema" xmlns:p="http://schemas.microsoft.com/office/2006/metadata/properties" xmlns:ns2="4c87f55c-133e-4388-bfaa-d78654211d79" xmlns:ns3="1df0914a-02d5-46d2-9363-fe9f0078ee17" targetNamespace="http://schemas.microsoft.com/office/2006/metadata/properties" ma:root="true" ma:fieldsID="b0f260407e6d67850ba34fdd40bed20d" ns2:_="" ns3:_="">
    <xsd:import namespace="4c87f55c-133e-4388-bfaa-d78654211d79"/>
    <xsd:import namespace="1df0914a-02d5-46d2-9363-fe9f0078e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7f55c-133e-4388-bfaa-d78654211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914a-02d5-46d2-9363-fe9f0078e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B05FA1-4878-42BF-B7BA-59AB8B475E56}"/>
</file>

<file path=customXml/itemProps2.xml><?xml version="1.0" encoding="utf-8"?>
<ds:datastoreItem xmlns:ds="http://schemas.openxmlformats.org/officeDocument/2006/customXml" ds:itemID="{88E32D24-C695-4B54-A1EC-BD0E8D441DE8}"/>
</file>

<file path=customXml/itemProps3.xml><?xml version="1.0" encoding="utf-8"?>
<ds:datastoreItem xmlns:ds="http://schemas.openxmlformats.org/officeDocument/2006/customXml" ds:itemID="{40DF5E82-6A90-4D67-9AC8-9BB537DA2E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523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The role of archaeology on the Dying to Talk project </vt:lpstr>
      <vt:lpstr>Why did we use archaeology as part of the Dying to Talk project?</vt:lpstr>
      <vt:lpstr>Our ambassadors and archaeology</vt:lpstr>
      <vt:lpstr>Archaeology and the developed resources </vt:lpstr>
      <vt:lpstr>PowerPoint Presentation</vt:lpstr>
      <vt:lpstr>Our Festivals of the Dead and Archaeology </vt:lpstr>
      <vt:lpstr>Our festivals of the Dead and Archaeology </vt:lpstr>
      <vt:lpstr>Archaeology in the feedback: Quotes from ambassadors </vt:lpstr>
      <vt:lpstr>Archaeology: how has it assisted?</vt:lpstr>
      <vt:lpstr>Sources of interest: Archaeology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archaeology on the Dying to Talk project</dc:title>
  <dc:creator>Aoife Sutton</dc:creator>
  <cp:lastModifiedBy>Aoife Sutton</cp:lastModifiedBy>
  <cp:revision>1</cp:revision>
  <dcterms:created xsi:type="dcterms:W3CDTF">2021-12-07T17:40:13Z</dcterms:created>
  <dcterms:modified xsi:type="dcterms:W3CDTF">2022-01-25T12:30:17Z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0x01010012B827B268BD9C4D863CC51808233C77</vt:lpwstr>
  </property>
</Properties>
</file>